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FF09-47C7-48EB-B2A9-CEB1A0133F7D}" type="datetimeFigureOut">
              <a:rPr lang="it-IT" smtClean="0"/>
              <a:pPr/>
              <a:t>24/10/2018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B8BE-1895-49A3-BA17-819A3AD42C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FF09-47C7-48EB-B2A9-CEB1A0133F7D}" type="datetimeFigureOut">
              <a:rPr lang="it-IT" smtClean="0"/>
              <a:pPr/>
              <a:t>24/10/2018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B8BE-1895-49A3-BA17-819A3AD42C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FF09-47C7-48EB-B2A9-CEB1A0133F7D}" type="datetimeFigureOut">
              <a:rPr lang="it-IT" smtClean="0"/>
              <a:pPr/>
              <a:t>24/10/2018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B8BE-1895-49A3-BA17-819A3AD42C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FF09-47C7-48EB-B2A9-CEB1A0133F7D}" type="datetimeFigureOut">
              <a:rPr lang="it-IT" smtClean="0"/>
              <a:pPr/>
              <a:t>24/10/2018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B8BE-1895-49A3-BA17-819A3AD42C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FF09-47C7-48EB-B2A9-CEB1A0133F7D}" type="datetimeFigureOut">
              <a:rPr lang="it-IT" smtClean="0"/>
              <a:pPr/>
              <a:t>24/10/2018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B8BE-1895-49A3-BA17-819A3AD42C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FF09-47C7-48EB-B2A9-CEB1A0133F7D}" type="datetimeFigureOut">
              <a:rPr lang="it-IT" smtClean="0"/>
              <a:pPr/>
              <a:t>24/10/2018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B8BE-1895-49A3-BA17-819A3AD42C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FF09-47C7-48EB-B2A9-CEB1A0133F7D}" type="datetimeFigureOut">
              <a:rPr lang="it-IT" smtClean="0"/>
              <a:pPr/>
              <a:t>24/10/2018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B8BE-1895-49A3-BA17-819A3AD42C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FF09-47C7-48EB-B2A9-CEB1A0133F7D}" type="datetimeFigureOut">
              <a:rPr lang="it-IT" smtClean="0"/>
              <a:pPr/>
              <a:t>24/10/2018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B8BE-1895-49A3-BA17-819A3AD42C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FF09-47C7-48EB-B2A9-CEB1A0133F7D}" type="datetimeFigureOut">
              <a:rPr lang="it-IT" smtClean="0"/>
              <a:pPr/>
              <a:t>24/10/2018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B8BE-1895-49A3-BA17-819A3AD42C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FF09-47C7-48EB-B2A9-CEB1A0133F7D}" type="datetimeFigureOut">
              <a:rPr lang="it-IT" smtClean="0"/>
              <a:pPr/>
              <a:t>24/10/2018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B8BE-1895-49A3-BA17-819A3AD42C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FF09-47C7-48EB-B2A9-CEB1A0133F7D}" type="datetimeFigureOut">
              <a:rPr lang="it-IT" smtClean="0"/>
              <a:pPr/>
              <a:t>24/10/2018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B8BE-1895-49A3-BA17-819A3AD42C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2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FFF09-47C7-48EB-B2A9-CEB1A0133F7D}" type="datetimeFigureOut">
              <a:rPr lang="it-IT" smtClean="0"/>
              <a:pPr/>
              <a:t>24/10/2018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AB8BE-1895-49A3-BA17-819A3AD42C7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treputation.it/internet-social-network-smartphone-e-adolescenti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PROGETTO DI PARTECIPAZIONE DEI GENITORI E DEGLI STUDENTI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mtClean="0"/>
              <a:t>USR PUGLIA- SCUOLA POLO IISS MARZOLLA LEO SIMONE DURANO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Rete regionale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  <a:tabLst>
                <a:tab pos="0" algn="l"/>
              </a:tabLst>
            </a:pPr>
            <a:r>
              <a:rPr lang="it-IT" dirty="0" smtClean="0"/>
              <a:t>Il </a:t>
            </a:r>
            <a:r>
              <a:rPr lang="it-IT" dirty="0"/>
              <a:t>progetto prevede azioni </a:t>
            </a:r>
            <a:r>
              <a:rPr lang="it-IT" dirty="0" smtClean="0"/>
              <a:t>finalizzate </a:t>
            </a:r>
            <a:r>
              <a:rPr lang="it-IT" dirty="0"/>
              <a:t>alla partecipazione attiva di studenti e genitori, mediante una rete organizzativa di Scuole come </a:t>
            </a:r>
            <a:r>
              <a:rPr lang="it-IT" dirty="0" err="1" smtClean="0"/>
              <a:t>presìdi</a:t>
            </a:r>
            <a:r>
              <a:rPr lang="it-IT" dirty="0" smtClean="0"/>
              <a:t> </a:t>
            </a:r>
            <a:r>
              <a:rPr lang="it-IT" dirty="0"/>
              <a:t>territoriali rappresentativi delle varie P</a:t>
            </a:r>
            <a:r>
              <a:rPr lang="it-IT" dirty="0" smtClean="0"/>
              <a:t>rovince.</a:t>
            </a:r>
            <a:endParaRPr lang="it-IT" dirty="0"/>
          </a:p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Le </a:t>
            </a:r>
            <a:r>
              <a:rPr lang="it-IT" dirty="0"/>
              <a:t>azioni si svolgeranno nell’ambito di varie tematiche. </a:t>
            </a:r>
          </a:p>
          <a:p>
            <a:pPr algn="just">
              <a:buNone/>
            </a:pPr>
            <a:r>
              <a:rPr lang="it-IT" dirty="0"/>
              <a:t>Le Scuole della Rete individuate sono:</a:t>
            </a:r>
          </a:p>
          <a:p>
            <a:pPr algn="just"/>
            <a:r>
              <a:rPr lang="it-IT" dirty="0"/>
              <a:t>ITC “Giulio Cesare”- Bari;</a:t>
            </a:r>
          </a:p>
          <a:p>
            <a:pPr algn="just"/>
            <a:r>
              <a:rPr lang="it-IT" dirty="0"/>
              <a:t>Scuola Media Statale “</a:t>
            </a:r>
            <a:r>
              <a:rPr lang="it-IT" dirty="0" err="1"/>
              <a:t>Murialdo</a:t>
            </a:r>
            <a:r>
              <a:rPr lang="it-IT" dirty="0"/>
              <a:t>”- Foggia;</a:t>
            </a:r>
          </a:p>
          <a:p>
            <a:pPr algn="just"/>
            <a:r>
              <a:rPr lang="it-IT" dirty="0"/>
              <a:t>Liceo Scienze Umane”Vittorino da Feltre”- Taranto;</a:t>
            </a:r>
          </a:p>
          <a:p>
            <a:pPr algn="just"/>
            <a:r>
              <a:rPr lang="it-IT" dirty="0"/>
              <a:t>Liceo Scientifico –Linguistico “Giulio Cesare </a:t>
            </a:r>
            <a:r>
              <a:rPr lang="it-IT" dirty="0" err="1"/>
              <a:t>Vanini</a:t>
            </a:r>
            <a:r>
              <a:rPr lang="it-IT" dirty="0"/>
              <a:t>”- Casarano;</a:t>
            </a:r>
          </a:p>
          <a:p>
            <a:pPr algn="just"/>
            <a:r>
              <a:rPr lang="it-IT" dirty="0"/>
              <a:t>IC “Polo 2” </a:t>
            </a:r>
            <a:r>
              <a:rPr lang="it-IT" dirty="0" err="1"/>
              <a:t>-Gallipoli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A ognuna di loro </a:t>
            </a:r>
            <a:r>
              <a:rPr lang="it-IT" dirty="0" smtClean="0"/>
              <a:t>è stata </a:t>
            </a:r>
            <a:r>
              <a:rPr lang="it-IT" dirty="0"/>
              <a:t>assegnata un’area tematica fra quelle proposte, volte a rendere la scuola un presidio di cittadinanza aperta al territorio</a:t>
            </a:r>
            <a:r>
              <a:rPr lang="it-IT" dirty="0" smtClean="0"/>
              <a:t>. Ogni Scuola sviluppa l’area tematica di propria pertinenza anche avvalendos</a:t>
            </a:r>
            <a:r>
              <a:rPr lang="it-IT" dirty="0" smtClean="0"/>
              <a:t>i</a:t>
            </a:r>
            <a:r>
              <a:rPr lang="it-IT" dirty="0" smtClean="0"/>
              <a:t> della costituzione di Reti con altre scuole e Enti/associazioni del territorio.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t-IT" b="1" dirty="0" smtClean="0"/>
              <a:t>Cibo e Territorio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it-IT" dirty="0" smtClean="0"/>
              <a:t>Obiettivo </a:t>
            </a:r>
            <a:r>
              <a:rPr lang="it-IT" dirty="0"/>
              <a:t>primario da perseguire è quello relativo al cibo inteso come efficace strumento di conoscenza e integrazione culturale. All’interno dell’area tematica si possono portate avanti diversi laboratori sulle seguenti tematiche:</a:t>
            </a:r>
          </a:p>
          <a:p>
            <a:pPr algn="just"/>
            <a:r>
              <a:rPr lang="it-IT" dirty="0" smtClean="0"/>
              <a:t>il </a:t>
            </a:r>
            <a:r>
              <a:rPr lang="it-IT" dirty="0"/>
              <a:t>cibo inteso nell’ottica della sostenibilità globale e locale; </a:t>
            </a:r>
          </a:p>
          <a:p>
            <a:pPr algn="just"/>
            <a:r>
              <a:rPr lang="it-IT" dirty="0" smtClean="0"/>
              <a:t>la </a:t>
            </a:r>
            <a:r>
              <a:rPr lang="it-IT" dirty="0"/>
              <a:t>conoscenza delle culture e del territorio di appartenenza attraverso il cibo; </a:t>
            </a:r>
          </a:p>
          <a:p>
            <a:pPr algn="just"/>
            <a:r>
              <a:rPr lang="it-IT" dirty="0" smtClean="0"/>
              <a:t>la </a:t>
            </a:r>
            <a:r>
              <a:rPr lang="it-IT" dirty="0"/>
              <a:t>valorizzazione delle diversità; </a:t>
            </a:r>
          </a:p>
          <a:p>
            <a:pPr algn="just"/>
            <a:r>
              <a:rPr lang="it-IT" dirty="0" smtClean="0"/>
              <a:t>la </a:t>
            </a:r>
            <a:r>
              <a:rPr lang="it-IT" dirty="0"/>
              <a:t>lotta agli sprechi e il recupero del cibo e la </a:t>
            </a:r>
            <a:r>
              <a:rPr lang="it-IT" i="1" dirty="0" err="1"/>
              <a:t>food</a:t>
            </a:r>
            <a:r>
              <a:rPr lang="it-IT" i="1" dirty="0"/>
              <a:t> policy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t-IT" b="1" dirty="0" smtClean="0"/>
              <a:t>Benessere e sport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it-IT" dirty="0" smtClean="0"/>
              <a:t>Il </a:t>
            </a:r>
            <a:r>
              <a:rPr lang="it-IT" dirty="0"/>
              <a:t>percorso sarà rivolto a favorire il benessere degli studenti, attraverso stili di vita sani e corretti e in sinergia con la diffusione dell’educazione ludico-motoria (scuola dell’infanzia e primaria) e dell’educazione motoria sportiva (scuole secondarie I e II grado). </a:t>
            </a:r>
          </a:p>
          <a:p>
            <a:pPr algn="just"/>
            <a:r>
              <a:rPr lang="it-IT" dirty="0"/>
              <a:t>Il coinvolgimento di genitori e figli che insieme si sperimentano in attività ludico-espressive o in attività sportive  interessa non solo gli aspetti cognitivi, logici e motori </a:t>
            </a:r>
            <a:r>
              <a:rPr lang="it-IT" dirty="0" smtClean="0"/>
              <a:t>dell’agire, </a:t>
            </a:r>
            <a:r>
              <a:rPr lang="it-IT" dirty="0"/>
              <a:t>ma  investe anche il piano emotivo, affettivo e relazionale, nonché il corpo come strumento di conoscenza, comunicazione e rapporto con l’ambiente.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t-IT" b="1" dirty="0" smtClean="0"/>
              <a:t>Ambiente e civiltà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it-IT" dirty="0" smtClean="0"/>
              <a:t>Partire </a:t>
            </a:r>
            <a:r>
              <a:rPr lang="it-IT" dirty="0"/>
              <a:t>dal territorio in cui si vive per giungere alla dimensione globale,  promuovendo la crescita di cittadini responsabili e rispettosi delle sfide </a:t>
            </a:r>
            <a:r>
              <a:rPr lang="it-IT" dirty="0" smtClean="0"/>
              <a:t>ambientali: questo lo scopo dei </a:t>
            </a:r>
            <a:r>
              <a:rPr lang="it-IT" dirty="0"/>
              <a:t>laboratori saranno orientati alla </a:t>
            </a:r>
            <a:r>
              <a:rPr lang="it-IT" dirty="0" smtClean="0"/>
              <a:t>promozione </a:t>
            </a:r>
            <a:r>
              <a:rPr lang="it-IT" dirty="0"/>
              <a:t>di modelli e comportamenti </a:t>
            </a:r>
            <a:r>
              <a:rPr lang="it-IT" dirty="0" smtClean="0"/>
              <a:t>virtuosi ed </a:t>
            </a:r>
            <a:r>
              <a:rPr lang="it-IT" dirty="0" err="1" smtClean="0"/>
              <a:t>ecostenibili</a:t>
            </a:r>
            <a:r>
              <a:rPr lang="it-IT" dirty="0" smtClean="0"/>
              <a:t>. </a:t>
            </a:r>
            <a:r>
              <a:rPr lang="it-IT" dirty="0"/>
              <a:t>L’attenzione sarà rivolta a:</a:t>
            </a:r>
          </a:p>
          <a:p>
            <a:r>
              <a:rPr lang="it-IT" dirty="0" smtClean="0"/>
              <a:t>conoscenza </a:t>
            </a:r>
            <a:r>
              <a:rPr lang="it-IT" dirty="0"/>
              <a:t>del proprio territorio(caratteristiche e problematiche </a:t>
            </a:r>
            <a:r>
              <a:rPr lang="it-IT" dirty="0" smtClean="0"/>
              <a:t>locali);</a:t>
            </a:r>
            <a:endParaRPr lang="it-IT" dirty="0"/>
          </a:p>
          <a:p>
            <a:r>
              <a:rPr lang="it-IT" dirty="0" smtClean="0"/>
              <a:t>analisi </a:t>
            </a:r>
            <a:r>
              <a:rPr lang="it-IT" dirty="0"/>
              <a:t>delle questioni ambientali, tenendo conto della dimensione locale e globale;</a:t>
            </a:r>
          </a:p>
          <a:p>
            <a:r>
              <a:rPr lang="it-IT" dirty="0" smtClean="0"/>
              <a:t>promozione </a:t>
            </a:r>
            <a:r>
              <a:rPr lang="it-IT" dirty="0"/>
              <a:t>di comportamenti responsabili e attivi degli studenti e delle rispettive famiglie  per migliorare e/o conservare la qualità del proprio habitat e favorendo pratiche di riduzione degli sprechi, riciclo e riuso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Cittadinanza attiva, legalità e rispetto delle diversità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it-IT" dirty="0" smtClean="0"/>
              <a:t>Il </a:t>
            </a:r>
            <a:r>
              <a:rPr lang="it-IT" dirty="0"/>
              <a:t>rispetto e la valorizzazione delle differenze in chiave di cittadinanza attiva, con particolare attenzione alla cultura dell’uguaglianza tra uomini e donne</a:t>
            </a:r>
            <a:r>
              <a:rPr lang="it-IT" u="sng" dirty="0"/>
              <a:t>, all’inclusione sociale e </a:t>
            </a:r>
            <a:r>
              <a:rPr lang="it-IT" dirty="0" smtClean="0"/>
              <a:t> al dialogo </a:t>
            </a:r>
            <a:r>
              <a:rPr lang="it-IT" dirty="0"/>
              <a:t>interculturale tra i </a:t>
            </a:r>
            <a:r>
              <a:rPr lang="it-IT" dirty="0" smtClean="0"/>
              <a:t>popoli. La </a:t>
            </a:r>
            <a:r>
              <a:rPr lang="it-IT" dirty="0"/>
              <a:t>proposta progettuale riserva particolare attenzione a: </a:t>
            </a:r>
          </a:p>
          <a:p>
            <a:pPr algn="just"/>
            <a:r>
              <a:rPr lang="it-IT" dirty="0"/>
              <a:t>a) potenziare l’integrazione culturale e </a:t>
            </a:r>
            <a:r>
              <a:rPr lang="it-IT" dirty="0" smtClean="0"/>
              <a:t>l’ </a:t>
            </a:r>
            <a:r>
              <a:rPr lang="it-IT" dirty="0"/>
              <a:t>educazione alla legalità; </a:t>
            </a:r>
          </a:p>
          <a:p>
            <a:pPr algn="just"/>
            <a:r>
              <a:rPr lang="it-IT" dirty="0"/>
              <a:t>b) sensibilizzare sempre di più il territorio circostante nei confronti della “convivenza” pacifica e democratica, sostenendo l’abbattimento del pregiudizio e l’accettazione dei possibili limiti dell’altro e il rispetto delle opinioni altrui; </a:t>
            </a:r>
          </a:p>
          <a:p>
            <a:pPr algn="just"/>
            <a:r>
              <a:rPr lang="it-IT" dirty="0"/>
              <a:t>c) sostenere la parità di genere e il dialogo interculturale e interreligioso; </a:t>
            </a:r>
          </a:p>
          <a:p>
            <a:pPr algn="just"/>
            <a:r>
              <a:rPr lang="it-IT" dirty="0"/>
              <a:t>d) favorire il concetto di “inclusione sociale” come risorsa per il futuro dei giovani di oggi, in tutti i suoi aspetti e sfaccettature, a partire da quello della disabilità, passando per le categorie ‘ai margini’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t-IT" b="1" dirty="0" smtClean="0"/>
              <a:t>Educazione e Tecnologie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In </a:t>
            </a:r>
            <a:r>
              <a:rPr lang="it-IT" dirty="0"/>
              <a:t>questo ambito saranno comprese </a:t>
            </a:r>
            <a:r>
              <a:rPr lang="it-IT" b="1" dirty="0"/>
              <a:t>attività di tipo didattico ed educativo</a:t>
            </a:r>
            <a:r>
              <a:rPr lang="it-IT" dirty="0"/>
              <a:t> finalizzate a sviluppare negli studenti e nei genitori la capacità di:</a:t>
            </a:r>
          </a:p>
          <a:p>
            <a:pPr algn="just"/>
            <a:r>
              <a:rPr lang="it-IT" dirty="0" smtClean="0"/>
              <a:t>comprendere </a:t>
            </a:r>
            <a:r>
              <a:rPr lang="it-IT" dirty="0"/>
              <a:t>i diversi media e le varie tipologie di messaggi,</a:t>
            </a:r>
          </a:p>
          <a:p>
            <a:pPr algn="just"/>
            <a:r>
              <a:rPr lang="it-IT" dirty="0" smtClean="0"/>
              <a:t>utilizzarli </a:t>
            </a:r>
            <a:r>
              <a:rPr lang="it-IT" dirty="0"/>
              <a:t>correttamente e saper interpretare in maniera critica il messaggio,</a:t>
            </a:r>
          </a:p>
          <a:p>
            <a:pPr algn="just"/>
            <a:r>
              <a:rPr lang="it-IT" dirty="0" smtClean="0"/>
              <a:t>essere </a:t>
            </a:r>
            <a:r>
              <a:rPr lang="it-IT" dirty="0"/>
              <a:t>in grado di usare in maniera propositiva i media.</a:t>
            </a:r>
          </a:p>
          <a:p>
            <a:pPr marL="0" indent="0" algn="just">
              <a:buNone/>
            </a:pPr>
            <a:r>
              <a:rPr lang="it-IT" dirty="0"/>
              <a:t>Poiché oggi  il web è uno strumento </a:t>
            </a:r>
            <a:r>
              <a:rPr lang="it-IT" b="1" dirty="0"/>
              <a:t>indispensabile,</a:t>
            </a:r>
            <a:r>
              <a:rPr lang="it-IT" dirty="0"/>
              <a:t> </a:t>
            </a:r>
            <a:r>
              <a:rPr lang="it-IT" dirty="0" smtClean="0"/>
              <a:t> diventa </a:t>
            </a:r>
            <a:r>
              <a:rPr lang="it-IT" dirty="0"/>
              <a:t> fondamentale per i genitori (e per gli adulti che hanno a che fare con minori) conoscerlo in tutte le sue potenzialità ed essere pratici di alcuni aspetti che non possono più essere relegati agli “addetti ai lavori” per poter </a:t>
            </a:r>
            <a:r>
              <a:rPr lang="it-IT" u="sng" dirty="0">
                <a:hlinkClick r:id="rId2"/>
              </a:rPr>
              <a:t>educare correttamente i propri figli ad un uso corretto di</a:t>
            </a:r>
            <a:r>
              <a:rPr lang="it-IT" u="sng" dirty="0"/>
              <a:t> questi media</a:t>
            </a:r>
            <a:r>
              <a:rPr lang="it-IT" dirty="0" smtClean="0"/>
              <a:t>.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Articolazioni del progetto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b="1" dirty="0"/>
              <a:t>L</a:t>
            </a:r>
            <a:r>
              <a:rPr lang="it-IT" b="1" dirty="0" smtClean="0"/>
              <a:t>aboratori rivolti a genitori e studenti, con la guida di docenti e esperti</a:t>
            </a:r>
          </a:p>
          <a:p>
            <a:pPr marL="0" indent="0" algn="just">
              <a:buNone/>
            </a:pPr>
            <a:r>
              <a:rPr lang="it-IT" dirty="0"/>
              <a:t>Tali attività </a:t>
            </a:r>
            <a:r>
              <a:rPr lang="it-IT" u="sng" dirty="0" smtClean="0"/>
              <a:t>vedranno </a:t>
            </a:r>
            <a:r>
              <a:rPr lang="it-IT" u="sng" dirty="0"/>
              <a:t>il coinvolgimento di</a:t>
            </a:r>
            <a:r>
              <a:rPr lang="it-IT" dirty="0"/>
              <a:t> </a:t>
            </a:r>
            <a:r>
              <a:rPr lang="it-IT" dirty="0" smtClean="0"/>
              <a:t>genitori, </a:t>
            </a:r>
            <a:r>
              <a:rPr lang="it-IT" dirty="0"/>
              <a:t>con la collaborazione dei docenti e delle associazioni di settore. E’ auspicabile il coinvolgimento di un buon numero di genitori sia per garantire l’organizzazione delle attività sia per rendere l’offerta ampia e appetibile, come necessario sarà il coinvolgimento dei docenti perché venga dato il giusto rilievo alle attività programmate e per </a:t>
            </a:r>
            <a:r>
              <a:rPr lang="it-IT" u="sng" dirty="0"/>
              <a:t>favorire una permanente relazione efficace ed innovativa tra docenti e famiglie</a:t>
            </a:r>
            <a:r>
              <a:rPr lang="it-IT" dirty="0"/>
              <a:t>.</a:t>
            </a:r>
            <a:r>
              <a:rPr lang="it-IT" u="sng" dirty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Formazione/Consulenza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Comprende</a:t>
            </a:r>
            <a:r>
              <a:rPr lang="it-IT" u="sng" dirty="0" smtClean="0"/>
              <a:t> </a:t>
            </a:r>
            <a:r>
              <a:rPr lang="it-IT" u="sng" dirty="0"/>
              <a:t>attività di due tipi</a:t>
            </a:r>
            <a:r>
              <a:rPr lang="it-IT" dirty="0"/>
              <a:t>:  alcune attività formative collaterali alle azioni precedentemente descritte, inerenti le tematiche sopra illustrate, al fine di promuovere e sostenere la partecipazione attiva e consapevole dei genitori nelle iniziative promosse; altre funzionali ad una più ampia riflessione sulle problematiche connesse alla genitorialità:  nel secondo caso, in collaborazione con  esperti di competenza socio-psico-pedagogica, verranno attuati percorsi di ‘costruzione tra genitori e figli’, il cui obiettivo di fondo è di stabilire una relazione positiva tra genitori e figli per sviluppare il proprio </a:t>
            </a:r>
            <a:r>
              <a:rPr lang="it-IT" dirty="0" err="1" smtClean="0"/>
              <a:t>empowerment</a:t>
            </a:r>
            <a:r>
              <a:rPr lang="it-IT" dirty="0" smtClean="0"/>
              <a:t>. 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Laboratori teatrali misti genitori/studenti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b="1" u="sng" dirty="0" smtClean="0"/>
              <a:t> </a:t>
            </a:r>
            <a:endParaRPr lang="it-IT" dirty="0"/>
          </a:p>
          <a:p>
            <a:pPr algn="just"/>
            <a:r>
              <a:rPr lang="it-IT" dirty="0"/>
              <a:t>Con la guida di esperti i laboratori teatrali creano un’occasione di approccio al teatro come forma di espressione e comunicazione. In particolare per il coinvolgimento degli alunni più piccoli e dei loro genitori i laboratori potranno vertere su fiabe che toccano, con la loro morale, gli ambiti tematici proposti.</a:t>
            </a:r>
          </a:p>
          <a:p>
            <a:pPr algn="just"/>
            <a:r>
              <a:rPr lang="it-IT" dirty="0"/>
              <a:t>Per gli studenti più grandi i laboratori teatrali potranno essere un’occasione per narrare vecchie tradizioni, storie, situazioni ed eventi, in un approccio integrato che favorisce la riflessione e la conoscenza, e che li vedrà protagonisti assieme ai loro genitori.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b="1" dirty="0" smtClean="0"/>
              <a:t>Eventi </a:t>
            </a:r>
            <a:r>
              <a:rPr lang="it-IT" b="1" dirty="0"/>
              <a:t>di natura artistica e musicale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Nell’ambito delle tematiche proposte saranno organizzati eventi </a:t>
            </a:r>
            <a:r>
              <a:rPr lang="it-IT" dirty="0" smtClean="0"/>
              <a:t>aperti al </a:t>
            </a:r>
            <a:r>
              <a:rPr lang="it-IT" dirty="0"/>
              <a:t>pubblico in cui potranno esibirsi in maniera congiunta genitori e figli:  si chiederà ai genitori di mettere a disposizione i propri talenti, le proprie conoscenze e abilità, e il loro tempo per collaborare alla creazione di eventi di natura artistica in senso lato, nell’ambito delle iniziative connesse agli ambiti tematici di cui sopra</a:t>
            </a:r>
            <a:r>
              <a:rPr lang="it-IT" dirty="0" smtClean="0"/>
              <a:t>.</a:t>
            </a:r>
            <a:r>
              <a:rPr lang="it-IT" b="1" dirty="0"/>
              <a:t> </a:t>
            </a:r>
            <a:endParaRPr lang="it-IT" dirty="0"/>
          </a:p>
          <a:p>
            <a:pPr>
              <a:buNone/>
            </a:pPr>
            <a:r>
              <a:rPr lang="it-IT" b="1" dirty="0" smtClean="0"/>
              <a:t> </a:t>
            </a:r>
            <a:r>
              <a:rPr lang="it-IT" b="1" dirty="0" err="1"/>
              <a:t>Debate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Creare un ambiente favorevole alla condivisione di valori democratici e di posizioni contrapposte in un contesto di confronto equilibrato e dove risaltino le capacità argomentative e persuasive (si veda progetto specifico) su tematiche da individuare.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</a:t>
            </a:r>
            <a:r>
              <a:rPr lang="it-IT" dirty="0" smtClean="0"/>
              <a:t>remesse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Negli </a:t>
            </a:r>
            <a:r>
              <a:rPr lang="it-IT" dirty="0" smtClean="0"/>
              <a:t>anni </a:t>
            </a:r>
            <a:r>
              <a:rPr lang="it-IT" dirty="0"/>
              <a:t>‘70 la scuola si è aperta </a:t>
            </a:r>
            <a:r>
              <a:rPr lang="it-IT" dirty="0" smtClean="0"/>
              <a:t>alle famiglie </a:t>
            </a:r>
            <a:r>
              <a:rPr lang="it-IT" dirty="0"/>
              <a:t>e il ruolo dei genitori si </a:t>
            </a:r>
            <a:r>
              <a:rPr lang="it-IT" dirty="0" smtClean="0"/>
              <a:t>è progressivamente </a:t>
            </a:r>
            <a:r>
              <a:rPr lang="it-IT" dirty="0"/>
              <a:t>affermato, andando </a:t>
            </a:r>
            <a:r>
              <a:rPr lang="it-IT" dirty="0" smtClean="0"/>
              <a:t>ben oltre </a:t>
            </a:r>
            <a:r>
              <a:rPr lang="it-IT" dirty="0"/>
              <a:t>la collegialità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r>
              <a:rPr lang="it-IT" dirty="0" smtClean="0"/>
              <a:t>Tuttavia </a:t>
            </a:r>
            <a:r>
              <a:rPr lang="it-IT" dirty="0"/>
              <a:t>la partecipazione, espressione </a:t>
            </a:r>
            <a:r>
              <a:rPr lang="it-IT" dirty="0" smtClean="0"/>
              <a:t>di un </a:t>
            </a:r>
            <a:r>
              <a:rPr lang="it-IT" dirty="0"/>
              <a:t>rapporto efficace fra scuola e </a:t>
            </a:r>
            <a:r>
              <a:rPr lang="it-IT" dirty="0" smtClean="0"/>
              <a:t>famiglia, ha </a:t>
            </a:r>
            <a:r>
              <a:rPr lang="it-IT" dirty="0"/>
              <a:t>lasciato il posto alle riunioni ed </a:t>
            </a:r>
            <a:r>
              <a:rPr lang="it-IT" dirty="0" smtClean="0"/>
              <a:t>alle assemblee </a:t>
            </a:r>
            <a:r>
              <a:rPr lang="it-IT" dirty="0"/>
              <a:t>dove il genitore è </a:t>
            </a:r>
            <a:r>
              <a:rPr lang="it-IT" dirty="0" smtClean="0"/>
              <a:t>più spettatore </a:t>
            </a:r>
            <a:r>
              <a:rPr lang="it-IT" dirty="0"/>
              <a:t>che </a:t>
            </a:r>
            <a:r>
              <a:rPr lang="it-IT" dirty="0" smtClean="0"/>
              <a:t>protagonista, quando non è spesso assente.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Tematiche scelte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 smtClean="0"/>
              <a:t>IISS </a:t>
            </a:r>
            <a:r>
              <a:rPr lang="it-IT" sz="2800" dirty="0" smtClean="0"/>
              <a:t>‘</a:t>
            </a:r>
            <a:r>
              <a:rPr lang="it-IT" sz="2800" dirty="0" err="1" smtClean="0"/>
              <a:t>Marzolla</a:t>
            </a:r>
            <a:r>
              <a:rPr lang="it-IT" sz="2800" dirty="0" smtClean="0"/>
              <a:t>’ </a:t>
            </a:r>
            <a:r>
              <a:rPr lang="it-IT" sz="2800" dirty="0" smtClean="0"/>
              <a:t>CITTADINANZA ATTIVA </a:t>
            </a:r>
          </a:p>
          <a:p>
            <a:pPr algn="just"/>
            <a:r>
              <a:rPr lang="it-IT" sz="2600" dirty="0" smtClean="0"/>
              <a:t>ITC “Giulio Cesare”- Bari ( EDUCAZIONE E TECNOLOGIE</a:t>
            </a:r>
            <a:r>
              <a:rPr lang="it-IT" sz="2600" dirty="0" smtClean="0"/>
              <a:t>);</a:t>
            </a:r>
            <a:endParaRPr lang="it-IT" sz="2600" dirty="0" smtClean="0"/>
          </a:p>
          <a:p>
            <a:pPr algn="just"/>
            <a:r>
              <a:rPr lang="it-IT" sz="2600" dirty="0" smtClean="0"/>
              <a:t>Scuola Media Statale “Murialdo”- Foggia (CIBO E </a:t>
            </a:r>
            <a:r>
              <a:rPr lang="it-IT" sz="2600" dirty="0" smtClean="0"/>
              <a:t>TERRITORIO</a:t>
            </a:r>
            <a:r>
              <a:rPr lang="it-IT" sz="2600" dirty="0" smtClean="0"/>
              <a:t>);</a:t>
            </a:r>
            <a:endParaRPr lang="it-IT" sz="2600" dirty="0" smtClean="0"/>
          </a:p>
          <a:p>
            <a:pPr algn="just"/>
            <a:r>
              <a:rPr lang="it-IT" sz="2600" dirty="0" smtClean="0"/>
              <a:t>Liceo Scienze Umane”Vittorino da Feltre”- Taranto (AMBIENTE E CITTADINANZA ATTIVA);</a:t>
            </a:r>
          </a:p>
          <a:p>
            <a:pPr algn="just"/>
            <a:r>
              <a:rPr lang="it-IT" sz="2600" dirty="0" smtClean="0"/>
              <a:t>Liceo Scientifico –Linguistico “Giulio Cesare </a:t>
            </a:r>
            <a:r>
              <a:rPr lang="it-IT" sz="2600" dirty="0" err="1" smtClean="0"/>
              <a:t>Vanini</a:t>
            </a:r>
            <a:r>
              <a:rPr lang="it-IT" sz="2600" dirty="0" smtClean="0"/>
              <a:t>”- Casarano  (EDUCAZIONE E TECNOLOGIE);</a:t>
            </a:r>
          </a:p>
          <a:p>
            <a:pPr algn="just"/>
            <a:r>
              <a:rPr lang="it-IT" sz="2600" dirty="0" smtClean="0"/>
              <a:t>IC “Polo 2” </a:t>
            </a:r>
            <a:r>
              <a:rPr lang="it-IT" sz="2600" dirty="0" err="1" smtClean="0"/>
              <a:t>–Gallipolli</a:t>
            </a:r>
            <a:r>
              <a:rPr lang="it-IT" sz="2600" dirty="0" smtClean="0"/>
              <a:t> (BENESSERE E SPORT)</a:t>
            </a:r>
          </a:p>
          <a:p>
            <a:pPr algn="just"/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401080" cy="3971940"/>
          </a:xfrm>
        </p:spPr>
        <p:txBody>
          <a:bodyPr/>
          <a:lstStyle/>
          <a:p>
            <a:pPr algn="just"/>
            <a:r>
              <a:rPr lang="it-IT" b="1" dirty="0"/>
              <a:t>Data per l’avvio del progetto</a:t>
            </a:r>
            <a:r>
              <a:rPr lang="it-IT" dirty="0"/>
              <a:t>: </a:t>
            </a:r>
            <a:r>
              <a:rPr lang="it-IT" dirty="0" smtClean="0"/>
              <a:t>Maggio 2018 </a:t>
            </a:r>
            <a:r>
              <a:rPr lang="it-IT" dirty="0"/>
              <a:t>(lancio ufficiale)</a:t>
            </a:r>
          </a:p>
          <a:p>
            <a:pPr algn="just"/>
            <a:r>
              <a:rPr lang="it-IT" dirty="0" smtClean="0"/>
              <a:t> </a:t>
            </a:r>
            <a:r>
              <a:rPr lang="it-IT" b="1" dirty="0" smtClean="0"/>
              <a:t>I giorni </a:t>
            </a:r>
            <a:r>
              <a:rPr lang="it-IT" b="1" dirty="0" smtClean="0"/>
              <a:t>della partecipazione attiva </a:t>
            </a:r>
            <a:r>
              <a:rPr lang="it-IT" dirty="0"/>
              <a:t>M</a:t>
            </a:r>
            <a:r>
              <a:rPr lang="it-IT" dirty="0" smtClean="0"/>
              <a:t>arzo </a:t>
            </a:r>
            <a:r>
              <a:rPr lang="it-IT" dirty="0" smtClean="0"/>
              <a:t>2019</a:t>
            </a:r>
            <a:endParaRPr lang="it-IT" dirty="0"/>
          </a:p>
          <a:p>
            <a:pPr algn="just"/>
            <a:r>
              <a:rPr lang="it-IT" b="1" dirty="0" smtClean="0"/>
              <a:t>Eventi conclusivi del </a:t>
            </a:r>
            <a:r>
              <a:rPr lang="it-IT" b="1" dirty="0"/>
              <a:t>progetto</a:t>
            </a:r>
            <a:r>
              <a:rPr lang="it-IT" dirty="0"/>
              <a:t>: </a:t>
            </a:r>
            <a:r>
              <a:rPr lang="it-IT" dirty="0" smtClean="0"/>
              <a:t>Maggio 2019 Brindisi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Contributo della Rete di scuole, soggetti pubblici e privati.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I </a:t>
            </a:r>
            <a:r>
              <a:rPr lang="it-IT" dirty="0"/>
              <a:t>partenariati verranno individuati per le  comprovate esperienze pregresse e metteranno a disposizione del gruppo di lavoro i loro saperi e la loro esperienza sul campo. Per la realizzazione del progetto ci </a:t>
            </a:r>
            <a:r>
              <a:rPr lang="it-IT" dirty="0" smtClean="0"/>
              <a:t>avvarrà </a:t>
            </a:r>
            <a:r>
              <a:rPr lang="it-IT" dirty="0"/>
              <a:t>della collaborazione di Istituti Comprensivi,  Scuole secondarie di II grado, FORAGS, Comitati genitori presenti nei diversi Istituti; Associazione Libera; Enti </a:t>
            </a:r>
            <a:r>
              <a:rPr lang="it-IT" dirty="0" smtClean="0"/>
              <a:t>Locali pubblici e privati </a:t>
            </a:r>
            <a:r>
              <a:rPr lang="it-IT" dirty="0"/>
              <a:t>e Associazioni del territorio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Azioni di pubblicizzazione e informazione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it-IT" dirty="0" smtClean="0"/>
              <a:t>Il </a:t>
            </a:r>
            <a:r>
              <a:rPr lang="it-IT" dirty="0"/>
              <a:t>progetto sarà pubblicizzato attraverso brochure e manifesti informativi che verranno diffusi nei seguenti ambiti:</a:t>
            </a:r>
          </a:p>
          <a:p>
            <a:pPr lvl="0" algn="just"/>
            <a:r>
              <a:rPr lang="it-IT" dirty="0"/>
              <a:t>USR Puglia;</a:t>
            </a:r>
          </a:p>
          <a:p>
            <a:pPr lvl="0" algn="just"/>
            <a:r>
              <a:rPr lang="it-IT" dirty="0"/>
              <a:t>Istituti scolastici di ogni ordine e grado aderenti alla Rete;</a:t>
            </a:r>
          </a:p>
          <a:p>
            <a:pPr lvl="0" algn="just"/>
            <a:r>
              <a:rPr lang="it-IT" dirty="0"/>
              <a:t>Comuni delle scuole </a:t>
            </a:r>
            <a:r>
              <a:rPr lang="it-IT" dirty="0" smtClean="0"/>
              <a:t>partecipanti;</a:t>
            </a:r>
            <a:endParaRPr lang="it-IT" dirty="0"/>
          </a:p>
          <a:p>
            <a:pPr lvl="0" algn="just"/>
            <a:r>
              <a:rPr lang="it-IT" dirty="0"/>
              <a:t>su tutti i giornali e le riviste di settore;</a:t>
            </a:r>
          </a:p>
          <a:p>
            <a:pPr lvl="0" algn="just"/>
            <a:r>
              <a:rPr lang="it-IT" dirty="0"/>
              <a:t>siti preposti alla diffusione di “buone </a:t>
            </a:r>
            <a:r>
              <a:rPr lang="it-IT"/>
              <a:t>pratiche</a:t>
            </a:r>
            <a:r>
              <a:rPr lang="it-IT" smtClean="0"/>
              <a:t>”;</a:t>
            </a:r>
            <a:endParaRPr lang="it-IT" dirty="0"/>
          </a:p>
          <a:p>
            <a:pPr lvl="0" algn="just"/>
            <a:r>
              <a:rPr lang="it-IT" dirty="0"/>
              <a:t>diffusione tramite internet e costruzione di un apposito sito web per avere una banca dati di documentazione in riferimento al progetto con link ai siti dei partner e dei soggetti coinvolti;</a:t>
            </a:r>
          </a:p>
          <a:p>
            <a:pPr lvl="0" algn="just"/>
            <a:r>
              <a:rPr lang="it-IT" i="1" dirty="0" err="1" smtClean="0"/>
              <a:t>App</a:t>
            </a:r>
            <a:r>
              <a:rPr lang="it-IT" dirty="0" smtClean="0"/>
              <a:t> specifica;</a:t>
            </a:r>
            <a:endParaRPr lang="it-IT" dirty="0"/>
          </a:p>
          <a:p>
            <a:pPr algn="just"/>
            <a:r>
              <a:rPr lang="it-IT" dirty="0"/>
              <a:t>concerti e manifestazioni pubbliche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INVOLUZIONE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Negli ultimi tempi assistiamo a una modificazione del rapporto scuola–famiglia:</a:t>
            </a:r>
            <a:r>
              <a:rPr lang="it-IT" u="sng" dirty="0"/>
              <a:t> </a:t>
            </a:r>
            <a:r>
              <a:rPr lang="it-IT" dirty="0"/>
              <a:t>nessuno vuole più partecipare alla vita di classe. I motivi sono diversi:troppi impegni da parte delle famiglie, scarsa fiducia nell’autorità scolastica, disinteresse dei genitori. Una vera e propria “agonia della partecipazione”.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F.O.N.A.G.S</a:t>
            </a:r>
            <a:r>
              <a:rPr lang="it-IT" dirty="0" smtClean="0"/>
              <a:t> E </a:t>
            </a:r>
            <a:r>
              <a:rPr lang="it-IT" dirty="0" err="1" smtClean="0"/>
              <a:t>F.O.R.A.G.S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Il D.M</a:t>
            </a:r>
            <a:r>
              <a:rPr lang="it-IT" dirty="0"/>
              <a:t>. 18 Febbraio 2002, n.14 ha  istituito il </a:t>
            </a:r>
            <a:r>
              <a:rPr lang="it-IT" b="1" dirty="0"/>
              <a:t>Forum nazionale delle associazioni dei genitori presso il MIUR</a:t>
            </a:r>
            <a:r>
              <a:rPr lang="it-IT" dirty="0"/>
              <a:t>, tavolo permanente di consultazione sulle problematiche scolastiche del Ministero con l’associazionismo familiare. Sul modello di quello nazionale si sono poi costituiti presso le direzioni regionali scolastiche </a:t>
            </a:r>
            <a:r>
              <a:rPr lang="it-IT" b="1" dirty="0"/>
              <a:t>Forum regionali</a:t>
            </a:r>
            <a:r>
              <a:rPr lang="it-IT" dirty="0"/>
              <a:t> (</a:t>
            </a:r>
            <a:r>
              <a:rPr lang="it-IT" b="1" dirty="0" err="1"/>
              <a:t>FO.R.A.G.S</a:t>
            </a:r>
            <a:r>
              <a:rPr lang="it-IT" dirty="0" err="1"/>
              <a:t>.</a:t>
            </a:r>
            <a:r>
              <a:rPr lang="it-IT" dirty="0"/>
              <a:t>) con proprio statuto e regolamento. </a:t>
            </a:r>
          </a:p>
          <a:p>
            <a:pPr algn="just"/>
            <a:r>
              <a:rPr lang="it-IT" dirty="0" smtClean="0"/>
              <a:t>Tuttavia i </a:t>
            </a:r>
            <a:r>
              <a:rPr lang="it-IT" dirty="0"/>
              <a:t>genitori operanti nelle </a:t>
            </a:r>
            <a:r>
              <a:rPr lang="it-IT" dirty="0" smtClean="0"/>
              <a:t>associazioni rappresentano un </a:t>
            </a:r>
            <a:r>
              <a:rPr lang="it-IT" dirty="0"/>
              <a:t>fenomeno limitato che non soddisfa l’idea di partecipazione diffusa e non risolve  il problema.  Il genitore che approda alle associazioni è colui che ha messo a valore una partecipazione consapevole e </a:t>
            </a:r>
            <a:r>
              <a:rPr lang="it-IT" dirty="0" smtClean="0"/>
              <a:t>duratura. La </a:t>
            </a:r>
            <a:r>
              <a:rPr lang="it-IT" dirty="0"/>
              <a:t>partecipazione, invece, deve essere incentivata anche nel genitore più lontano da questa consapevolezza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CONSOLIDARE IL RUOLO </a:t>
            </a:r>
            <a:r>
              <a:rPr lang="it-IT" dirty="0" err="1" smtClean="0"/>
              <a:t>DI</a:t>
            </a:r>
            <a:r>
              <a:rPr lang="it-IT" dirty="0" smtClean="0"/>
              <a:t> FAMIGLIE  E STUDENTI NELLA SCUOLA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Di fronte ad una graduale mancanza di dialogo tra docenti e allievi,  genitori e figli, adulti e giovani, si sente, nella logica della “comunità educante”, la necessità di un rapporto più intenso  tra scuola e famiglia; la </a:t>
            </a:r>
            <a:r>
              <a:rPr lang="it-IT" u="sng" dirty="0"/>
              <a:t>scuola</a:t>
            </a:r>
            <a:r>
              <a:rPr lang="it-IT" dirty="0"/>
              <a:t> non può ignorare la prima agenzia educativa, ma deve condividere con la </a:t>
            </a:r>
            <a:r>
              <a:rPr lang="it-IT" u="sng" dirty="0"/>
              <a:t>famiglia</a:t>
            </a:r>
            <a:r>
              <a:rPr lang="it-IT" dirty="0"/>
              <a:t> il progetto educativo da realizzare con ogni </a:t>
            </a:r>
            <a:r>
              <a:rPr lang="it-IT" u="sng" dirty="0"/>
              <a:t>studente</a:t>
            </a:r>
            <a:r>
              <a:rPr lang="it-IT" dirty="0"/>
              <a:t>. Da qui l’esigenza di sostenere la partecipazione attiva nella consapevolezza che la collaborazione può facilitare il </a:t>
            </a:r>
            <a:r>
              <a:rPr lang="it-IT" dirty="0" smtClean="0"/>
              <a:t>compito EDUCATIVO DELLA SCUOLA. 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PROGETTO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Occorre puntare </a:t>
            </a:r>
            <a:r>
              <a:rPr lang="it-IT" dirty="0"/>
              <a:t>sullo sviluppo </a:t>
            </a:r>
            <a:r>
              <a:rPr lang="it-IT" dirty="0" smtClean="0"/>
              <a:t>della consapevolezza </a:t>
            </a:r>
            <a:r>
              <a:rPr lang="it-IT" dirty="0"/>
              <a:t>del </a:t>
            </a:r>
            <a:r>
              <a:rPr lang="it-IT" dirty="0" smtClean="0"/>
              <a:t>ruolo di FAMIGLIE e STUDENTI </a:t>
            </a:r>
            <a:r>
              <a:rPr lang="it-IT" dirty="0"/>
              <a:t>come componenti della Comunità scolastica.  E’ necessario che genitori e insegnanti recuperino  la stima, la fiducia e il riconoscimento reciproci che negli anni sono andati </a:t>
            </a:r>
            <a:r>
              <a:rPr lang="it-IT" dirty="0" smtClean="0"/>
              <a:t>perduti.</a:t>
            </a:r>
          </a:p>
          <a:p>
            <a:pPr algn="just">
              <a:buNone/>
            </a:pPr>
            <a:r>
              <a:rPr lang="it-IT" dirty="0" smtClean="0"/>
              <a:t>Di qui il progetto “Insieme. Oggi e domani”</a:t>
            </a:r>
          </a:p>
          <a:p>
            <a:pPr marL="0" indent="0" algn="just">
              <a:buNone/>
            </a:pPr>
            <a:r>
              <a:rPr lang="it-IT" dirty="0" smtClean="0"/>
              <a:t>- Il Progetto è promosso dall’USR per </a:t>
            </a:r>
            <a:r>
              <a:rPr lang="it-IT" dirty="0"/>
              <a:t>la realizzazione di </a:t>
            </a:r>
            <a:r>
              <a:rPr lang="it-IT" dirty="0" smtClean="0"/>
              <a:t>azioni  </a:t>
            </a:r>
            <a:r>
              <a:rPr lang="it-IT" dirty="0"/>
              <a:t>attinenti la partecipazione attiva alla vita della Scuola di studentesse, studenti e genitori (art. 3 del DM 851/2017) 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r>
              <a:rPr lang="it-IT" dirty="0" smtClean="0"/>
              <a:t>- Scuola POLO regionale individuata: IISS Marzolla Simone Durano di Brindisi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FINALITA’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Autofit/>
          </a:bodyPr>
          <a:lstStyle/>
          <a:p>
            <a:pPr lvl="0" algn="just"/>
            <a:r>
              <a:rPr lang="it-IT" sz="1600" dirty="0"/>
              <a:t>realizzare una “comunità educante”, capace di costruire un percorso condiviso e di definire la propria identità nel rispetto delle funzioni e dei ruoli di ciascuno dei suoi componenti;</a:t>
            </a:r>
          </a:p>
          <a:p>
            <a:pPr lvl="0" algn="just"/>
            <a:r>
              <a:rPr lang="it-IT" sz="1600" dirty="0"/>
              <a:t>realizzare al meglio l’azione educativa della singola comunità scolastica; </a:t>
            </a:r>
          </a:p>
          <a:p>
            <a:pPr lvl="0" algn="just"/>
            <a:r>
              <a:rPr lang="it-IT" sz="1600" dirty="0"/>
              <a:t>rendere la scuola una comunità dove si abbia la consapevolezza di “essere parte attiva ”; </a:t>
            </a:r>
          </a:p>
          <a:p>
            <a:pPr lvl="0" algn="just"/>
            <a:r>
              <a:rPr lang="it-IT" sz="1600" dirty="0"/>
              <a:t>dare risposte concrete alle necessità formative e ai bisogni culturali e sociali degli studenti con il concorso di tutti gli educatori coinvolti nel sistema formativo, genitori in primis; </a:t>
            </a:r>
          </a:p>
          <a:p>
            <a:pPr lvl="0" algn="just"/>
            <a:r>
              <a:rPr lang="it-IT" sz="1600" dirty="0"/>
              <a:t>creare contesti innovativi per metodologie e organizzazione che favoriscano la condivisione dei saperi e delle competenze e facilitino l’apprendimento esperienziale della cittadinanza attiva a partire dal “praticare democrazia” all’interno della comunità scolastica; </a:t>
            </a:r>
          </a:p>
          <a:p>
            <a:pPr lvl="0" algn="just"/>
            <a:r>
              <a:rPr lang="it-IT" sz="1600" dirty="0"/>
              <a:t>potenziare il modello della </a:t>
            </a:r>
            <a:r>
              <a:rPr lang="it-IT" sz="1600" dirty="0" err="1"/>
              <a:t>partecipazione-identificazione</a:t>
            </a:r>
            <a:r>
              <a:rPr lang="it-IT" sz="1600" dirty="0"/>
              <a:t> per mettere in primo piano il coinvolgimento attivo nella scuola degli studenti/genitori attraverso attività  che possano favorire un legame di attaccamento tra scuola e ragazzo, tra scuola/genitori, tra figli/ genitori costruito attraverso spazi di espressione personale, di condivisione, di ascolto e di possibili situazioni di successo; </a:t>
            </a:r>
          </a:p>
          <a:p>
            <a:pPr lvl="0" algn="just"/>
            <a:r>
              <a:rPr lang="it-IT" sz="1600" dirty="0"/>
              <a:t>diffondere e condividere con i genitori, nel particolare momento storico sociale quale quello che stiamo vivendo, il concetto di educazione  con lo scopo di aiutare le famiglie ad essere efficacemente accanto ai propri figli</a:t>
            </a:r>
            <a:r>
              <a:rPr lang="it-IT" sz="1600" dirty="0" smtClean="0"/>
              <a:t>.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Obiettivi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it-IT" dirty="0" smtClean="0"/>
              <a:t>promuovere </a:t>
            </a:r>
            <a:r>
              <a:rPr lang="it-IT" dirty="0"/>
              <a:t>il senso di legame alla Scuola;</a:t>
            </a:r>
          </a:p>
          <a:p>
            <a:pPr lvl="0"/>
            <a:r>
              <a:rPr lang="it-IT" dirty="0"/>
              <a:t>favorire comportamenti sociali positivi all’interno della scuola, valorizzando le competenze disponibili all’interno della scuola  (studenti/genitori);</a:t>
            </a:r>
          </a:p>
          <a:p>
            <a:pPr lvl="0"/>
            <a:r>
              <a:rPr lang="it-IT" dirty="0"/>
              <a:t>creare alleanze e sinergie con tutti i soggetti che interagiscono con i percorsi progettati, generando una sempre maggiore motivazione, passione, positività;</a:t>
            </a:r>
          </a:p>
          <a:p>
            <a:pPr lvl="0"/>
            <a:r>
              <a:rPr lang="it-IT" dirty="0"/>
              <a:t>creare opportunità che incrementino familiarità e condivisione tra tutti, “per stare bene dentro e fuori della scuola” e che a medio e lungo termine incidano sulla qualità dell’offerta formativa e migliorino in generale la qualità di vita;</a:t>
            </a:r>
          </a:p>
          <a:p>
            <a:r>
              <a:rPr lang="it-IT" dirty="0"/>
              <a:t>promuovere la consapevolezza genitoriale per aiutare i genitori a diventare più consapevoli dei limiti e dell'efficacia delle strategie educative che mettono in atto e delle potenzialità dei loro figli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progetto si rivolge: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it-IT" dirty="0"/>
              <a:t>A</a:t>
            </a:r>
            <a:r>
              <a:rPr lang="it-IT" dirty="0" smtClean="0"/>
              <a:t>gli </a:t>
            </a:r>
            <a:r>
              <a:rPr lang="it-IT" dirty="0"/>
              <a:t>studenti per aiutarli a vivere la scuola con serenità e tranquillità offrendo attività laboratoriali coinvolgenti e motivanti, a carattere tecnico-pratico, che stimolino i loro interessi per:</a:t>
            </a:r>
          </a:p>
          <a:p>
            <a:pPr algn="just"/>
            <a:r>
              <a:rPr lang="it-IT" dirty="0" smtClean="0"/>
              <a:t> </a:t>
            </a:r>
            <a:r>
              <a:rPr lang="it-IT" dirty="0"/>
              <a:t>ampliare conoscenze, abilità e competenze; </a:t>
            </a:r>
          </a:p>
          <a:p>
            <a:pPr algn="just"/>
            <a:r>
              <a:rPr lang="it-IT" dirty="0" smtClean="0"/>
              <a:t>stabilire </a:t>
            </a:r>
            <a:r>
              <a:rPr lang="it-IT" dirty="0"/>
              <a:t>rapporti interpersonali che favoriscano collaborazione e condivisione; </a:t>
            </a:r>
          </a:p>
          <a:p>
            <a:pPr algn="just"/>
            <a:r>
              <a:rPr lang="it-IT" dirty="0" smtClean="0"/>
              <a:t>sperimentare </a:t>
            </a:r>
            <a:r>
              <a:rPr lang="it-IT" dirty="0"/>
              <a:t>differenti ambienti di </a:t>
            </a:r>
            <a:r>
              <a:rPr lang="it-IT" dirty="0" smtClean="0"/>
              <a:t>apprendimento in un contesto partecipato e inclusivo.</a:t>
            </a:r>
            <a:endParaRPr lang="it-IT" dirty="0"/>
          </a:p>
          <a:p>
            <a:pPr algn="just">
              <a:buNone/>
            </a:pPr>
            <a:r>
              <a:rPr lang="it-IT" dirty="0"/>
              <a:t>A</a:t>
            </a:r>
            <a:r>
              <a:rPr lang="it-IT" dirty="0" smtClean="0"/>
              <a:t>i </a:t>
            </a:r>
            <a:r>
              <a:rPr lang="it-IT" dirty="0"/>
              <a:t>genitori per coinvolgerli nella realizzazione dei laboratori, perché, offrendo un servizio volontario alla comunità, possano:</a:t>
            </a:r>
          </a:p>
          <a:p>
            <a:pPr algn="just"/>
            <a:r>
              <a:rPr lang="it-IT" dirty="0" smtClean="0"/>
              <a:t>ricevere </a:t>
            </a:r>
            <a:r>
              <a:rPr lang="it-IT" dirty="0"/>
              <a:t>un aiuto per accrescere le proprie competenze genitoriali;</a:t>
            </a:r>
          </a:p>
          <a:p>
            <a:pPr algn="just"/>
            <a:r>
              <a:rPr lang="it-IT" dirty="0" smtClean="0"/>
              <a:t>usufruire </a:t>
            </a:r>
            <a:r>
              <a:rPr lang="it-IT" dirty="0"/>
              <a:t>di momenti di confronto, formazione e condivisione di valori democratici e di posizioni contrapposte in un contesto equilibrato , dove risaltino le capacità argomentative e persuasive.</a:t>
            </a:r>
          </a:p>
          <a:p>
            <a:pPr algn="just"/>
            <a:r>
              <a:rPr lang="it-IT" dirty="0"/>
              <a:t>a</a:t>
            </a:r>
            <a:r>
              <a:rPr lang="it-IT" dirty="0" smtClean="0"/>
              <a:t>vvicinarsi </a:t>
            </a:r>
            <a:r>
              <a:rPr lang="it-IT" dirty="0"/>
              <a:t>al contesto scolastico con fiducia nell’ottica di un ambiente aperto e democratico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2035</Words>
  <Application>Microsoft Office PowerPoint</Application>
  <PresentationFormat>Presentazione su schermo (4:3)</PresentationFormat>
  <Paragraphs>113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6" baseType="lpstr">
      <vt:lpstr>Arial</vt:lpstr>
      <vt:lpstr>Calibri</vt:lpstr>
      <vt:lpstr>Tema di Office</vt:lpstr>
      <vt:lpstr>PROGETTO DI PARTECIPAZIONE DEI GENITORI E DEGLI STUDENTI</vt:lpstr>
      <vt:lpstr>Premesse</vt:lpstr>
      <vt:lpstr>INVOLUZIONE</vt:lpstr>
      <vt:lpstr>F.O.N.A.G.S E F.O.R.A.G.S</vt:lpstr>
      <vt:lpstr>CONSOLIDARE IL RUOLO DI FAMIGLIE  E STUDENTI NELLA SCUOLA</vt:lpstr>
      <vt:lpstr>IL PROGETTO</vt:lpstr>
      <vt:lpstr>FINALITA’</vt:lpstr>
      <vt:lpstr>Obiettivi  </vt:lpstr>
      <vt:lpstr>Il progetto si rivolge:</vt:lpstr>
      <vt:lpstr>Rete regionale</vt:lpstr>
      <vt:lpstr>Cibo e Territorio </vt:lpstr>
      <vt:lpstr>Benessere e sport </vt:lpstr>
      <vt:lpstr>Ambiente e civiltà  </vt:lpstr>
      <vt:lpstr>Cittadinanza attiva, legalità e rispetto delle diversità</vt:lpstr>
      <vt:lpstr>Educazione e Tecnologie </vt:lpstr>
      <vt:lpstr>Articolazioni del progetto</vt:lpstr>
      <vt:lpstr>Formazione/Consulenza </vt:lpstr>
      <vt:lpstr>Laboratori teatrali misti genitori/studenti </vt:lpstr>
      <vt:lpstr>Presentazione standard di PowerPoint</vt:lpstr>
      <vt:lpstr>Tematiche scelte</vt:lpstr>
      <vt:lpstr>TEMPI</vt:lpstr>
      <vt:lpstr>Contributo della Rete di scuole, soggetti pubblici e privati.  </vt:lpstr>
      <vt:lpstr>Azioni di pubblicizzazione e informazione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DI PARTECIPAZIONE DEI GENITORI E DEGLI STUDENTI</dc:title>
  <dc:creator>Carmen</dc:creator>
  <cp:lastModifiedBy>manutenzione</cp:lastModifiedBy>
  <cp:revision>39</cp:revision>
  <dcterms:created xsi:type="dcterms:W3CDTF">2018-07-18T23:06:18Z</dcterms:created>
  <dcterms:modified xsi:type="dcterms:W3CDTF">2018-10-24T05:35:36Z</dcterms:modified>
</cp:coreProperties>
</file>